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658" r:id="rId5"/>
    <p:sldMasterId id="2147483665" r:id="rId6"/>
  </p:sldMasterIdLst>
  <p:notesMasterIdLst>
    <p:notesMasterId r:id="rId13"/>
  </p:notesMasterIdLst>
  <p:handoutMasterIdLst>
    <p:handoutMasterId r:id="rId14"/>
  </p:handoutMasterIdLst>
  <p:sldIdLst>
    <p:sldId id="256" r:id="rId7"/>
    <p:sldId id="263" r:id="rId8"/>
    <p:sldId id="267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6D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4C718B-6F18-4A20-85B3-4C949F199E74}" v="2" dt="2025-05-14T13:02:08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74" d="100"/>
          <a:sy n="74" d="100"/>
        </p:scale>
        <p:origin x="3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29F8252-9124-4781-A77B-6F904A9345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E0376-5BC5-41DE-A90A-23FBD8244D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3811C-C94A-4247-9556-465582ABBB82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EF306-C18F-4B4C-82D4-40277460E9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616EC3-E753-48AF-B745-B503CA90405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58A19-91F6-4488-8693-C82B89817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478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F23AA-BCA8-4007-B26B-303695AE453C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D973A-BCEA-420E-BC58-977A035B4C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842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1102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4C2-FD9E-486B-A6DE-D8F656D2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B8D15B-33D8-431E-A5F6-DE42C401C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70749-291E-43F5-8D5C-6C1FB07317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716478-1F8C-4A71-814F-4695FA2D3D97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6BBCE-7AE9-43CB-8BA0-BCA6EC11F0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F136E1-6A02-4DC5-B65A-AA5CD984B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341437"/>
            <a:ext cx="8452893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DF5982-F4B6-43FD-A669-D47E3BB66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9088" y="1341438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2A6F312-742F-4B9A-B374-DED7282AE2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9088" y="4076674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43295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4186B-535D-4B79-A81D-E816BDA98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6F0AFF-C98A-4E6B-B345-3AB50C01F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BB3A-272E-4BE1-83AF-F644E589535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8A2C73-9A3F-4F85-9F70-ECBFEDD4A8ED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F545-10E0-4768-8F9E-73529C3BB4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1088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7AA0-38F5-4C29-BCED-CB75C143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009063"/>
            <a:ext cx="11306175" cy="839874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1FD5E-E34E-429E-9DBC-EEDAADEAD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51A3A-1DF8-40FD-A62B-5F1ACF6A4D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FC2927F-22B8-40D8-BC10-0CA66308E11A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2A81E-C522-4782-8975-BDB49B3B69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504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 friendly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2638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7564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FE2E-A3DB-41CD-AE85-4F5790C4F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08C3A-EB1A-4B85-9884-10F2739A8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6289-9352-4FB9-A96E-D78A3E367CD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25EDC8E-E561-4557-ADD6-4D213468FBC1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16303-4208-409C-BE83-8D8E405979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01215-22C7-448C-8D05-F877CB6623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11305784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79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4C2-FD9E-486B-A6DE-D8F656D2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B8D15B-33D8-431E-A5F6-DE42C401C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70749-291E-43F5-8D5C-6C1FB07317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716478-1F8C-4A71-814F-4695FA2D3D97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6BBCE-7AE9-43CB-8BA0-BCA6EC11F0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F136E1-6A02-4DC5-B65A-AA5CD984B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341437"/>
            <a:ext cx="8452893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DF5982-F4B6-43FD-A669-D47E3BB66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9088" y="1341438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2A6F312-742F-4B9A-B374-DED7282AE2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9088" y="4076674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7977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4186B-535D-4B79-A81D-E816BDA98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6F0AFF-C98A-4E6B-B345-3AB50C01F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BB3A-272E-4BE1-83AF-F644E589535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8A2C73-9A3F-4F85-9F70-ECBFEDD4A8ED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F545-10E0-4768-8F9E-73529C3BB4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02904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7AA0-38F5-4C29-BCED-CB75C143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009063"/>
            <a:ext cx="11306175" cy="839874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1FD5E-E34E-429E-9DBC-EEDAADEAD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6C6D6F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51A3A-1DF8-40FD-A62B-5F1ACF6A4D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FC2927F-22B8-40D8-BC10-0CA66308E11A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2A81E-C522-4782-8975-BDB49B3B69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0879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 friendly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85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afet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2E9B9-BF0E-402A-BE12-E88181CC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913933-9A18-4C2C-8A96-157F7D9D43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AC61B5-9C83-4306-8AED-3469C9557EF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144980-AC87-42BC-98E8-C2EAE35A2E11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724EF-8546-4189-808E-EBAA0B5C7E6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CA2AD6-ABEE-4DB7-B8A9-661D6BE692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" y="0"/>
            <a:ext cx="121889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FE2E-A3DB-41CD-AE85-4F5790C4F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08C3A-EB1A-4B85-9884-10F2739A8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6289-9352-4FB9-A96E-D78A3E367CD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25EDC8E-E561-4557-ADD6-4D213468FBC1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16303-4208-409C-BE83-8D8E405979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01215-22C7-448C-8D05-F877CB6623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11305784" cy="5075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729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4C2-FD9E-486B-A6DE-D8F656D2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B8D15B-33D8-431E-A5F6-DE42C401C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70749-291E-43F5-8D5C-6C1FB07317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716478-1F8C-4A71-814F-4695FA2D3D97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6BBCE-7AE9-43CB-8BA0-BCA6EC11F0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F136E1-6A02-4DC5-B65A-AA5CD984B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341437"/>
            <a:ext cx="8452893" cy="5075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DF5982-F4B6-43FD-A669-D47E3BB66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9088" y="1341438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2A6F312-742F-4B9A-B374-DED7282AE2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9088" y="4076674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413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4186B-535D-4B79-A81D-E816BDA98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6F0AFF-C98A-4E6B-B345-3AB50C01F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BB3A-272E-4BE1-83AF-F644E589535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8A2C73-9A3F-4F85-9F70-ECBFEDD4A8ED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F545-10E0-4768-8F9E-73529C3BB4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668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7AA0-38F5-4C29-BCED-CB75C143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009063"/>
            <a:ext cx="11306175" cy="839874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1FD5E-E34E-429E-9DBC-EEDAADEAD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51A3A-1DF8-40FD-A62B-5F1ACF6A4D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FC2927F-22B8-40D8-BC10-0CA66308E11A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2A81E-C522-4782-8975-BDB49B3B69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86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 friendly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646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1163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FE2E-A3DB-41CD-AE85-4F5790C4F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08C3A-EB1A-4B85-9884-10F2739A8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6289-9352-4FB9-A96E-D78A3E367CD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25EDC8E-E561-4557-ADD6-4D213468FBC1}" type="datetime1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16303-4208-409C-BE83-8D8E405979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01215-22C7-448C-8D05-F877CB6623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11305784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252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5E4A-3BE4-4F34-B343-CBD7072B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8256"/>
            <a:ext cx="7660078" cy="839874"/>
          </a:xfrm>
          <a:prstGeom prst="rect">
            <a:avLst/>
          </a:prstGeom>
        </p:spPr>
        <p:txBody>
          <a:bodyPr vert="horz" lIns="0" tIns="180000" rIns="0" bIns="1800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11875-2C71-4517-8FDB-4E6667F35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341437"/>
            <a:ext cx="11306174" cy="5075237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157B-5A74-4A04-A3D6-56D5580B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4564" y="6436904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BDF9D1-CB6F-4381-B63B-EF9AC020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535" y="6436903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4980-AC87-42BC-98E8-C2EAE35A2E11}" type="datetime1">
              <a:rPr lang="en-GB" smtClean="0"/>
              <a:t>29/08/2025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B8F4B3-4414-4919-B25B-5EC8BCD39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1417" y="6436903"/>
            <a:ext cx="939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371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3" r:id="rId2"/>
    <p:sldLayoutId id="2147483650" r:id="rId3"/>
    <p:sldLayoutId id="2147483653" r:id="rId4"/>
    <p:sldLayoutId id="2147483654" r:id="rId5"/>
    <p:sldLayoutId id="2147483655" r:id="rId6"/>
    <p:sldLayoutId id="214748365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7401" userDrawn="1">
          <p15:clr>
            <a:srgbClr val="F26B43"/>
          </p15:clr>
        </p15:guide>
        <p15:guide id="4" orient="horz" pos="82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5E4A-3BE4-4F34-B343-CBD7072B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8256"/>
            <a:ext cx="7660078" cy="839874"/>
          </a:xfrm>
          <a:prstGeom prst="rect">
            <a:avLst/>
          </a:prstGeom>
        </p:spPr>
        <p:txBody>
          <a:bodyPr vert="horz" lIns="0" tIns="180000" rIns="0" bIns="18000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11875-2C71-4517-8FDB-4E6667F35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341437"/>
            <a:ext cx="11306174" cy="5075237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157B-5A74-4A04-A3D6-56D5580B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4564" y="6436904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BDF9D1-CB6F-4381-B63B-EF9AC020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535" y="6436903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4980-AC87-42BC-98E8-C2EAE35A2E11}" type="datetime1">
              <a:rPr lang="en-GB" smtClean="0"/>
              <a:t>29/08/2025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B8F4B3-4414-4919-B25B-5EC8BCD39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1417" y="6436903"/>
            <a:ext cx="939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308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79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5E4A-3BE4-4F34-B343-CBD7072B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8256"/>
            <a:ext cx="7660078" cy="839874"/>
          </a:xfrm>
          <a:prstGeom prst="rect">
            <a:avLst/>
          </a:prstGeom>
        </p:spPr>
        <p:txBody>
          <a:bodyPr vert="horz" lIns="0" tIns="180000" rIns="0" bIns="18000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11875-2C71-4517-8FDB-4E6667F35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341437"/>
            <a:ext cx="11306174" cy="5075237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157B-5A74-4A04-A3D6-56D5580B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4564" y="6436904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BDF9D1-CB6F-4381-B63B-EF9AC020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535" y="6436903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4980-AC87-42BC-98E8-C2EAE35A2E11}" type="datetime1">
              <a:rPr lang="en-GB" smtClean="0"/>
              <a:t>29/08/2025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B8F4B3-4414-4919-B25B-5EC8BCD39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1417" y="6436903"/>
            <a:ext cx="939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133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79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7423B-D477-4D0C-B270-AF8A5379C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Site-Specific Shared Network Asset Categories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FE978F-1D38-4449-875F-5316260582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0DA764-AFB9-404B-B752-BE945F7692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Clarification sought on current practice</a:t>
            </a:r>
          </a:p>
        </p:txBody>
      </p:sp>
    </p:spTree>
    <p:extLst>
      <p:ext uri="{BB962C8B-B14F-4D97-AF65-F5344CB8AC3E}">
        <p14:creationId xmlns:p14="http://schemas.microsoft.com/office/powerpoint/2010/main" val="1521950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459F8-1BCE-2B17-6485-E11E014E0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F5F2EC-B811-C175-E9D3-CAB9D247B8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2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3E501C-6590-2463-0B30-1276E6D05A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As per DCUSA, under the EDCM: A </a:t>
            </a:r>
            <a:r>
              <a:rPr lang="en-GB" dirty="0" err="1"/>
              <a:t>Connectee's</a:t>
            </a:r>
            <a:r>
              <a:rPr lang="en-GB" dirty="0"/>
              <a:t> notional site-specific shared network asset value is the value of network assets that are deemed to be used by that </a:t>
            </a:r>
            <a:r>
              <a:rPr lang="en-GB" dirty="0" err="1"/>
              <a:t>Connectee</a:t>
            </a:r>
            <a:r>
              <a:rPr lang="en-GB" dirty="0"/>
              <a:t>, other than sole use assets.</a:t>
            </a:r>
          </a:p>
          <a:p>
            <a:r>
              <a:rPr lang="en-GB" dirty="0"/>
              <a:t>DCUSA defines five network levels as below:</a:t>
            </a:r>
          </a:p>
          <a:p>
            <a:pPr lvl="1"/>
            <a:r>
              <a:rPr lang="en-GB" dirty="0"/>
              <a:t>Level 1 comprises 132 kV circuits.</a:t>
            </a:r>
          </a:p>
          <a:p>
            <a:pPr lvl="1"/>
            <a:r>
              <a:rPr lang="en-GB" dirty="0"/>
              <a:t>Level 2 comprises substations with a primary voltage of 132 kV and a secondary voltage of 22 kV or more.</a:t>
            </a:r>
          </a:p>
          <a:p>
            <a:pPr lvl="1"/>
            <a:r>
              <a:rPr lang="en-GB" dirty="0"/>
              <a:t>Level 3 comprises circuits of 22 kV or more but less than 132 kV.</a:t>
            </a:r>
          </a:p>
          <a:p>
            <a:pPr lvl="1"/>
            <a:r>
              <a:rPr lang="en-GB" dirty="0"/>
              <a:t>Level 4 comprises substations with a primary voltage of 22 kV or more but less than 132 kV and a secondary voltage of less than 22 kV.</a:t>
            </a:r>
          </a:p>
          <a:p>
            <a:pPr lvl="1"/>
            <a:r>
              <a:rPr lang="en-GB" dirty="0"/>
              <a:t>Level 5 comprises substations with a primary voltage of 132 kV and a secondary voltage of less than 22 kV.</a:t>
            </a:r>
          </a:p>
          <a:p>
            <a:r>
              <a:rPr lang="en-GB" dirty="0"/>
              <a:t>The category code defines which levels are used beyond the SUA, which assets are paid for, and through which tariff element.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1893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38D3C-0B00-C3D2-EADC-D4361997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issue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9A9F65-8729-5323-7A4A-9E8458E0F9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3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FB0FDE-4DA2-02A3-1609-AEB8372585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6737018" cy="5075237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This query concerns an issue of categorisation of an EDCM connection where there is some ambiguity in the legal text.</a:t>
            </a:r>
          </a:p>
          <a:p>
            <a:r>
              <a:rPr lang="en-GB" dirty="0"/>
              <a:t>In the case of a customer connected to a bulk supply point substation but with a connection that is banked with another circuit such that both share the same 33kV circuit breaker, what is the correct EDCM category under schedule 17/18?</a:t>
            </a:r>
          </a:p>
          <a:p>
            <a:r>
              <a:rPr lang="en-GB" dirty="0"/>
              <a:t>The hypothetical connection is illustrated to the right:</a:t>
            </a:r>
          </a:p>
          <a:p>
            <a:r>
              <a:rPr lang="en-GB" dirty="0"/>
              <a:t>In this situation are the customers 1100, or 1110?</a:t>
            </a:r>
          </a:p>
          <a:p>
            <a:r>
              <a:rPr lang="en-GB" dirty="0"/>
              <a:t>We would like to understand what the generally accepted view is on this.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5CED3FE-1FDA-A7F0-9F95-EE2C4F7858BB}"/>
              </a:ext>
            </a:extLst>
          </p:cNvPr>
          <p:cNvCxnSpPr>
            <a:cxnSpLocks/>
          </p:cNvCxnSpPr>
          <p:nvPr/>
        </p:nvCxnSpPr>
        <p:spPr>
          <a:xfrm flipV="1">
            <a:off x="9300104" y="1090445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990E11-4CCC-0FE8-2B3B-FB1C13E9825A}"/>
              </a:ext>
            </a:extLst>
          </p:cNvPr>
          <p:cNvCxnSpPr>
            <a:cxnSpLocks/>
            <a:endCxn id="20" idx="4"/>
          </p:cNvCxnSpPr>
          <p:nvPr/>
        </p:nvCxnSpPr>
        <p:spPr>
          <a:xfrm flipV="1">
            <a:off x="9306076" y="3255432"/>
            <a:ext cx="0" cy="662067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4A3B70-C3CF-7699-17A3-CED72E425232}"/>
              </a:ext>
            </a:extLst>
          </p:cNvPr>
          <p:cNvCxnSpPr/>
          <p:nvPr/>
        </p:nvCxnSpPr>
        <p:spPr>
          <a:xfrm>
            <a:off x="7509423" y="3926983"/>
            <a:ext cx="3168352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540EFFB-6BD4-9019-0E3E-65CDB936DFA5}"/>
              </a:ext>
            </a:extLst>
          </p:cNvPr>
          <p:cNvCxnSpPr>
            <a:cxnSpLocks/>
          </p:cNvCxnSpPr>
          <p:nvPr/>
        </p:nvCxnSpPr>
        <p:spPr>
          <a:xfrm flipV="1">
            <a:off x="10105209" y="3907141"/>
            <a:ext cx="8915" cy="890012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1DE2AB63-F154-3931-471C-96DB7192EBB1}"/>
              </a:ext>
            </a:extLst>
          </p:cNvPr>
          <p:cNvSpPr/>
          <p:nvPr/>
        </p:nvSpPr>
        <p:spPr>
          <a:xfrm>
            <a:off x="9970108" y="3763124"/>
            <a:ext cx="288032" cy="28803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7A189369-659E-DD3C-F2B4-9A3DE4D0C2BE}"/>
              </a:ext>
            </a:extLst>
          </p:cNvPr>
          <p:cNvSpPr/>
          <p:nvPr/>
        </p:nvSpPr>
        <p:spPr>
          <a:xfrm rot="2663349">
            <a:off x="9853182" y="4021873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C64981D0-650D-8DA4-5BFD-F2B4A45C1740}"/>
              </a:ext>
            </a:extLst>
          </p:cNvPr>
          <p:cNvSpPr/>
          <p:nvPr/>
        </p:nvSpPr>
        <p:spPr>
          <a:xfrm rot="2663349">
            <a:off x="9054048" y="3296895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D23262C-B81D-6122-21D1-61D539CE0264}"/>
              </a:ext>
            </a:extLst>
          </p:cNvPr>
          <p:cNvSpPr/>
          <p:nvPr/>
        </p:nvSpPr>
        <p:spPr>
          <a:xfrm>
            <a:off x="8949675" y="2542630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477BA02-B266-B252-03EE-84327AAE22A3}"/>
              </a:ext>
            </a:extLst>
          </p:cNvPr>
          <p:cNvSpPr/>
          <p:nvPr/>
        </p:nvSpPr>
        <p:spPr>
          <a:xfrm>
            <a:off x="8932252" y="2255150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42F10A7-908F-EA87-8251-EF38BC765D8F}"/>
              </a:ext>
            </a:extLst>
          </p:cNvPr>
          <p:cNvSpPr/>
          <p:nvPr/>
        </p:nvSpPr>
        <p:spPr>
          <a:xfrm>
            <a:off x="9144637" y="1753660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CA192E-4AC8-E2A0-ECAE-061BAFA40AB3}"/>
              </a:ext>
            </a:extLst>
          </p:cNvPr>
          <p:cNvCxnSpPr>
            <a:cxnSpLocks/>
          </p:cNvCxnSpPr>
          <p:nvPr/>
        </p:nvCxnSpPr>
        <p:spPr>
          <a:xfrm flipV="1">
            <a:off x="8112991" y="1118263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1B76F1F-E0F3-8299-97A1-0244C6710944}"/>
              </a:ext>
            </a:extLst>
          </p:cNvPr>
          <p:cNvCxnSpPr>
            <a:cxnSpLocks/>
            <a:endCxn id="26" idx="4"/>
          </p:cNvCxnSpPr>
          <p:nvPr/>
        </p:nvCxnSpPr>
        <p:spPr>
          <a:xfrm flipV="1">
            <a:off x="8118963" y="3283250"/>
            <a:ext cx="0" cy="634249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ross 24">
            <a:extLst>
              <a:ext uri="{FF2B5EF4-FFF2-40B4-BE49-F238E27FC236}">
                <a16:creationId xmlns:a16="http://schemas.microsoft.com/office/drawing/2014/main" id="{1A84F430-4126-5EE2-FC77-D1E1DF1607A5}"/>
              </a:ext>
            </a:extLst>
          </p:cNvPr>
          <p:cNvSpPr/>
          <p:nvPr/>
        </p:nvSpPr>
        <p:spPr>
          <a:xfrm rot="2663349">
            <a:off x="7866935" y="3324713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AEB93B4-E25C-D715-3FF0-61BDE154062A}"/>
              </a:ext>
            </a:extLst>
          </p:cNvPr>
          <p:cNvSpPr/>
          <p:nvPr/>
        </p:nvSpPr>
        <p:spPr>
          <a:xfrm>
            <a:off x="7762562" y="2570448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7F44BE-000D-6EAA-948F-86422488FC3E}"/>
              </a:ext>
            </a:extLst>
          </p:cNvPr>
          <p:cNvSpPr/>
          <p:nvPr/>
        </p:nvSpPr>
        <p:spPr>
          <a:xfrm>
            <a:off x="7745139" y="2282968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7F60779-EEE5-DA18-2358-4C9BE733951E}"/>
              </a:ext>
            </a:extLst>
          </p:cNvPr>
          <p:cNvSpPr/>
          <p:nvPr/>
        </p:nvSpPr>
        <p:spPr>
          <a:xfrm>
            <a:off x="7957524" y="1781478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4EFEAC4-072E-FC38-D3A0-7CBDCC7E249C}"/>
              </a:ext>
            </a:extLst>
          </p:cNvPr>
          <p:cNvCxnSpPr>
            <a:cxnSpLocks/>
          </p:cNvCxnSpPr>
          <p:nvPr/>
        </p:nvCxnSpPr>
        <p:spPr>
          <a:xfrm flipV="1">
            <a:off x="9606888" y="5229201"/>
            <a:ext cx="0" cy="609268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3E564C2-CF0E-9D45-C488-1A8E7127EBA1}"/>
              </a:ext>
            </a:extLst>
          </p:cNvPr>
          <p:cNvCxnSpPr>
            <a:cxnSpLocks/>
          </p:cNvCxnSpPr>
          <p:nvPr/>
        </p:nvCxnSpPr>
        <p:spPr>
          <a:xfrm flipV="1">
            <a:off x="10670259" y="5229201"/>
            <a:ext cx="0" cy="655645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alf Frame 31">
            <a:extLst>
              <a:ext uri="{FF2B5EF4-FFF2-40B4-BE49-F238E27FC236}">
                <a16:creationId xmlns:a16="http://schemas.microsoft.com/office/drawing/2014/main" id="{5B3B6EA6-8A8D-5B7D-26FE-CA84BFBD2FC7}"/>
              </a:ext>
            </a:extLst>
          </p:cNvPr>
          <p:cNvSpPr/>
          <p:nvPr/>
        </p:nvSpPr>
        <p:spPr>
          <a:xfrm rot="2624101">
            <a:off x="9721081" y="4855052"/>
            <a:ext cx="839128" cy="805043"/>
          </a:xfrm>
          <a:prstGeom prst="halfFrame">
            <a:avLst>
              <a:gd name="adj1" fmla="val 6824"/>
              <a:gd name="adj2" fmla="val 7546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/>
          </a:bodyPr>
          <a:lstStyle/>
          <a:p>
            <a:pPr algn="ctr"/>
            <a:endParaRPr lang="en-GB" sz="2800" dirty="0" err="1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205895-38F0-1216-95FC-8D9136AE995E}"/>
              </a:ext>
            </a:extLst>
          </p:cNvPr>
          <p:cNvSpPr txBox="1"/>
          <p:nvPr/>
        </p:nvSpPr>
        <p:spPr>
          <a:xfrm>
            <a:off x="8478325" y="5733257"/>
            <a:ext cx="1488603" cy="43204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tIns="90000" bIns="90000" rtlCol="0">
            <a:normAutofit fontScale="70000" lnSpcReduction="20000"/>
          </a:bodyPr>
          <a:lstStyle/>
          <a:p>
            <a:pPr algn="ctr"/>
            <a:r>
              <a:rPr lang="en-GB" sz="2800" b="1" dirty="0"/>
              <a:t>Customer 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741EB6F-673A-BDB7-E583-17BDF6F83E7A}"/>
              </a:ext>
            </a:extLst>
          </p:cNvPr>
          <p:cNvSpPr txBox="1"/>
          <p:nvPr/>
        </p:nvSpPr>
        <p:spPr>
          <a:xfrm>
            <a:off x="10296029" y="5733256"/>
            <a:ext cx="1488603" cy="43204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tIns="90000" bIns="90000" rtlCol="0">
            <a:normAutofit fontScale="70000" lnSpcReduction="20000"/>
          </a:bodyPr>
          <a:lstStyle/>
          <a:p>
            <a:pPr algn="ctr"/>
            <a:r>
              <a:rPr lang="en-GB" sz="2800" b="1" dirty="0"/>
              <a:t>Customer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72EF81-7B7B-61F4-6974-EA00FA42DDF9}"/>
              </a:ext>
            </a:extLst>
          </p:cNvPr>
          <p:cNvSpPr txBox="1"/>
          <p:nvPr/>
        </p:nvSpPr>
        <p:spPr>
          <a:xfrm>
            <a:off x="9432669" y="1196751"/>
            <a:ext cx="927955" cy="5105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tIns="90000" bIns="90000" rtlCol="0">
            <a:noAutofit/>
          </a:bodyPr>
          <a:lstStyle/>
          <a:p>
            <a:pPr algn="ctr"/>
            <a:r>
              <a:rPr lang="en-GB" sz="2200" b="1" dirty="0"/>
              <a:t>132kV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A98296-4849-874D-5441-0EDABC84649B}"/>
              </a:ext>
            </a:extLst>
          </p:cNvPr>
          <p:cNvSpPr txBox="1"/>
          <p:nvPr/>
        </p:nvSpPr>
        <p:spPr>
          <a:xfrm>
            <a:off x="10363811" y="3315094"/>
            <a:ext cx="927955" cy="5105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tIns="90000" bIns="90000" rtlCol="0">
            <a:noAutofit/>
          </a:bodyPr>
          <a:lstStyle/>
          <a:p>
            <a:pPr algn="ctr"/>
            <a:r>
              <a:rPr lang="en-GB" sz="2200" b="1" dirty="0"/>
              <a:t>33kV</a:t>
            </a:r>
          </a:p>
        </p:txBody>
      </p:sp>
    </p:spTree>
    <p:extLst>
      <p:ext uri="{BB962C8B-B14F-4D97-AF65-F5344CB8AC3E}">
        <p14:creationId xmlns:p14="http://schemas.microsoft.com/office/powerpoint/2010/main" val="30317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44901-0980-AF5B-D787-71B75C4D6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Legal text definitions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A2A5F7-AC1D-0F6C-A561-D885F95088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4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B6CCDD-2403-3706-339A-E3BB651986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108" y="1356088"/>
            <a:ext cx="11305784" cy="5075237"/>
          </a:xfrm>
        </p:spPr>
        <p:txBody>
          <a:bodyPr/>
          <a:lstStyle/>
          <a:p>
            <a:r>
              <a:rPr lang="en-GB" dirty="0"/>
              <a:t>Customers are categorised into various categories including the below: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 ambiguity in this case arises because the customer is connected ‘at the substation’ but not directly to the busbar (the ‘secondary side of the substation’), instead there is a piece of shared 33kV circuit (the shared circuit breaker).</a:t>
            </a:r>
          </a:p>
          <a:p>
            <a:r>
              <a:rPr lang="en-GB" dirty="0"/>
              <a:t>Depending on interpretation, either category might fit this case.</a:t>
            </a:r>
          </a:p>
          <a:p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46CBAD-AD6E-A57C-C232-B83EA42B91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372998"/>
              </p:ext>
            </p:extLst>
          </p:nvPr>
        </p:nvGraphicFramePr>
        <p:xfrm>
          <a:off x="767408" y="1916832"/>
          <a:ext cx="10001250" cy="2301240"/>
        </p:xfrm>
        <a:graphic>
          <a:graphicData uri="http://schemas.openxmlformats.org/drawingml/2006/table">
            <a:tbl>
              <a:tblPr/>
              <a:tblGrid>
                <a:gridCol w="5000625">
                  <a:extLst>
                    <a:ext uri="{9D8B030D-6E8A-4147-A177-3AD203B41FA5}">
                      <a16:colId xmlns:a16="http://schemas.microsoft.com/office/drawing/2014/main" val="1166907296"/>
                    </a:ext>
                  </a:extLst>
                </a:gridCol>
                <a:gridCol w="5000625">
                  <a:extLst>
                    <a:ext uri="{9D8B030D-6E8A-4147-A177-3AD203B41FA5}">
                      <a16:colId xmlns:a16="http://schemas.microsoft.com/office/drawing/2014/main" val="13158208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dirty="0">
                          <a:effectLst/>
                        </a:rPr>
                        <a:t>Category 1100</a:t>
                      </a: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dirty="0">
                          <a:effectLst/>
                        </a:rPr>
                        <a:t>Point of Common Coupling at 22 kV or more on the secondary side of a substation where the primary side is attached to a 132 kV circuit.</a:t>
                      </a: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547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dirty="0">
                          <a:effectLst/>
                        </a:rPr>
                        <a:t>Category 1110</a:t>
                      </a:r>
                    </a:p>
                    <a:p>
                      <a:pPr fontAlgn="t"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effectLst/>
                        </a:rPr>
                        <a:t>Point of Common Coupling at a voltage of 22 kV or more, but less than 132 kV, not at a substation, fed from a substation whose primary side is attached to a 132 kV distribution circuit.</a:t>
                      </a: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769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714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44E06-7CEE-D357-4B5A-49CB517A0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DCUSA Illustrations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A82A08-1CD2-0088-3109-044B6B705B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5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3B49A4-3173-6074-A98D-6BF6D412E5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3" y="1302929"/>
            <a:ext cx="4428560" cy="1766031"/>
          </a:xfrm>
        </p:spPr>
        <p:txBody>
          <a:bodyPr>
            <a:normAutofit lnSpcReduction="10000"/>
          </a:bodyPr>
          <a:lstStyle/>
          <a:p>
            <a:r>
              <a:rPr lang="en-GB" dirty="0"/>
              <a:t>DCUSA provides this illustrations of the various categories.</a:t>
            </a:r>
          </a:p>
          <a:p>
            <a:r>
              <a:rPr lang="en-GB" dirty="0"/>
              <a:t>The query concerns 1100 and 1110.</a:t>
            </a:r>
          </a:p>
        </p:txBody>
      </p:sp>
      <p:pic>
        <p:nvPicPr>
          <p:cNvPr id="5" name="Picture 4" descr="OD pic for FL2">
            <a:extLst>
              <a:ext uri="{FF2B5EF4-FFF2-40B4-BE49-F238E27FC236}">
                <a16:creationId xmlns:a16="http://schemas.microsoft.com/office/drawing/2014/main" id="{3251B906-9D96-AC6A-7598-FFE2C7D9E5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" b="6281"/>
          <a:stretch/>
        </p:blipFill>
        <p:spPr bwMode="auto">
          <a:xfrm>
            <a:off x="5447928" y="1008423"/>
            <a:ext cx="5040560" cy="5660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7404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0A634-5C98-4A16-5EC9-EFCC1A823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Illustration detail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BC1A18-47AA-04C5-BDBA-6CEF7C042A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6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9F6249-D664-FC8A-4845-CBE4562F3A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46798" y="1341437"/>
            <a:ext cx="6202290" cy="5075237"/>
          </a:xfrm>
        </p:spPr>
        <p:txBody>
          <a:bodyPr/>
          <a:lstStyle/>
          <a:p>
            <a:r>
              <a:rPr lang="en-GB" dirty="0"/>
              <a:t>Zoomed in the relevant categories are illustrated to the left.</a:t>
            </a:r>
          </a:p>
          <a:p>
            <a:r>
              <a:rPr lang="en-GB" dirty="0"/>
              <a:t>Blue is 132kV, green 33kV.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2C6B681-7C53-4461-6301-5A7DC1242E68}"/>
              </a:ext>
            </a:extLst>
          </p:cNvPr>
          <p:cNvCxnSpPr>
            <a:cxnSpLocks/>
          </p:cNvCxnSpPr>
          <p:nvPr/>
        </p:nvCxnSpPr>
        <p:spPr>
          <a:xfrm flipV="1">
            <a:off x="2365196" y="1305910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34B2D08-9AA4-B662-42CB-3BFB2FC64FF6}"/>
              </a:ext>
            </a:extLst>
          </p:cNvPr>
          <p:cNvCxnSpPr>
            <a:cxnSpLocks/>
            <a:endCxn id="20" idx="4"/>
          </p:cNvCxnSpPr>
          <p:nvPr/>
        </p:nvCxnSpPr>
        <p:spPr>
          <a:xfrm flipV="1">
            <a:off x="2371168" y="3470897"/>
            <a:ext cx="0" cy="662067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C316937-6A03-BB94-D4CF-CCDD45AFE819}"/>
              </a:ext>
            </a:extLst>
          </p:cNvPr>
          <p:cNvCxnSpPr/>
          <p:nvPr/>
        </p:nvCxnSpPr>
        <p:spPr>
          <a:xfrm>
            <a:off x="442912" y="4122606"/>
            <a:ext cx="3168352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4B416A0-4625-2532-7F56-F997CB42664B}"/>
              </a:ext>
            </a:extLst>
          </p:cNvPr>
          <p:cNvCxnSpPr>
            <a:cxnSpLocks/>
          </p:cNvCxnSpPr>
          <p:nvPr/>
        </p:nvCxnSpPr>
        <p:spPr>
          <a:xfrm flipV="1">
            <a:off x="3159790" y="4122606"/>
            <a:ext cx="19426" cy="2402738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1C0F81-8560-DE12-5BFF-553BD70269EB}"/>
              </a:ext>
            </a:extLst>
          </p:cNvPr>
          <p:cNvCxnSpPr>
            <a:cxnSpLocks/>
          </p:cNvCxnSpPr>
          <p:nvPr/>
        </p:nvCxnSpPr>
        <p:spPr>
          <a:xfrm flipH="1" flipV="1">
            <a:off x="1667048" y="4122606"/>
            <a:ext cx="8682" cy="936104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B146E4-2F02-B4A2-5E65-D8C39C85C750}"/>
              </a:ext>
            </a:extLst>
          </p:cNvPr>
          <p:cNvCxnSpPr>
            <a:cxnSpLocks/>
          </p:cNvCxnSpPr>
          <p:nvPr/>
        </p:nvCxnSpPr>
        <p:spPr>
          <a:xfrm flipV="1">
            <a:off x="3159790" y="6017649"/>
            <a:ext cx="883522" cy="1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CE36833F-E1B9-D016-D965-C19974313F6A}"/>
              </a:ext>
            </a:extLst>
          </p:cNvPr>
          <p:cNvSpPr/>
          <p:nvPr/>
        </p:nvSpPr>
        <p:spPr>
          <a:xfrm>
            <a:off x="1523032" y="3978589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31C9E7-D6A2-3084-AFC7-0B46FFA7539F}"/>
              </a:ext>
            </a:extLst>
          </p:cNvPr>
          <p:cNvSpPr/>
          <p:nvPr/>
        </p:nvSpPr>
        <p:spPr>
          <a:xfrm>
            <a:off x="3035200" y="3978589"/>
            <a:ext cx="288032" cy="28803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7771129-D313-F21F-7CDE-19F5E31CC092}"/>
              </a:ext>
            </a:extLst>
          </p:cNvPr>
          <p:cNvSpPr/>
          <p:nvPr/>
        </p:nvSpPr>
        <p:spPr>
          <a:xfrm>
            <a:off x="3015774" y="5873634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468A6EBF-C784-CC6E-0E86-486DB577C934}"/>
              </a:ext>
            </a:extLst>
          </p:cNvPr>
          <p:cNvSpPr/>
          <p:nvPr/>
        </p:nvSpPr>
        <p:spPr>
          <a:xfrm rot="2663349">
            <a:off x="1423702" y="4230619"/>
            <a:ext cx="504056" cy="504054"/>
          </a:xfrm>
          <a:prstGeom prst="plus">
            <a:avLst>
              <a:gd name="adj" fmla="val 3965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ECC8FB5-5ED4-D2A7-ED57-94FD79CB17C6}"/>
              </a:ext>
            </a:extLst>
          </p:cNvPr>
          <p:cNvSpPr/>
          <p:nvPr/>
        </p:nvSpPr>
        <p:spPr>
          <a:xfrm rot="2663349">
            <a:off x="3303015" y="5765622"/>
            <a:ext cx="504056" cy="504054"/>
          </a:xfrm>
          <a:prstGeom prst="plus">
            <a:avLst>
              <a:gd name="adj" fmla="val 3965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61E370-F79F-9285-5300-29C406DC4164}"/>
              </a:ext>
            </a:extLst>
          </p:cNvPr>
          <p:cNvSpPr txBox="1"/>
          <p:nvPr/>
        </p:nvSpPr>
        <p:spPr>
          <a:xfrm>
            <a:off x="1086378" y="4984479"/>
            <a:ext cx="1178703" cy="569901"/>
          </a:xfrm>
          <a:prstGeom prst="rect">
            <a:avLst/>
          </a:prstGeom>
          <a:solidFill>
            <a:srgbClr val="FF0000"/>
          </a:solidFill>
        </p:spPr>
        <p:txBody>
          <a:bodyPr wrap="square" tIns="90000" bIns="90000" rtlCol="0"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1100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1A1CE6-A1D5-7C9B-610A-BBB5E04A4ED2}"/>
              </a:ext>
            </a:extLst>
          </p:cNvPr>
          <p:cNvSpPr txBox="1"/>
          <p:nvPr/>
        </p:nvSpPr>
        <p:spPr>
          <a:xfrm>
            <a:off x="3968124" y="5732698"/>
            <a:ext cx="1178703" cy="569901"/>
          </a:xfrm>
          <a:prstGeom prst="rect">
            <a:avLst/>
          </a:prstGeom>
          <a:solidFill>
            <a:srgbClr val="FF0000"/>
          </a:solidFill>
        </p:spPr>
        <p:txBody>
          <a:bodyPr wrap="square" tIns="90000" bIns="90000" rtlCol="0"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1110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81E0DF3-0C7B-ABFD-F6D2-4B7F2675170A}"/>
              </a:ext>
            </a:extLst>
          </p:cNvPr>
          <p:cNvSpPr/>
          <p:nvPr/>
        </p:nvSpPr>
        <p:spPr>
          <a:xfrm rot="2663349">
            <a:off x="2918274" y="4237338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93C3A113-A4B5-9FA4-F6C2-A5782D22C6AA}"/>
              </a:ext>
            </a:extLst>
          </p:cNvPr>
          <p:cNvSpPr/>
          <p:nvPr/>
        </p:nvSpPr>
        <p:spPr>
          <a:xfrm rot="2663349">
            <a:off x="2119140" y="3512360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998CEF4-D0D0-58D1-D220-4F79CFE71031}"/>
              </a:ext>
            </a:extLst>
          </p:cNvPr>
          <p:cNvSpPr/>
          <p:nvPr/>
        </p:nvSpPr>
        <p:spPr>
          <a:xfrm>
            <a:off x="2014767" y="2758095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C29503F-70D0-3F74-DAC8-4CA0B867B19B}"/>
              </a:ext>
            </a:extLst>
          </p:cNvPr>
          <p:cNvSpPr/>
          <p:nvPr/>
        </p:nvSpPr>
        <p:spPr>
          <a:xfrm>
            <a:off x="1997344" y="2470615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FF883EB-965B-2281-E95E-6163BDF478E8}"/>
              </a:ext>
            </a:extLst>
          </p:cNvPr>
          <p:cNvSpPr/>
          <p:nvPr/>
        </p:nvSpPr>
        <p:spPr>
          <a:xfrm>
            <a:off x="2209729" y="1969125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D2CB518-9EDA-EC0B-25F4-E124EC066482}"/>
              </a:ext>
            </a:extLst>
          </p:cNvPr>
          <p:cNvCxnSpPr>
            <a:cxnSpLocks/>
          </p:cNvCxnSpPr>
          <p:nvPr/>
        </p:nvCxnSpPr>
        <p:spPr>
          <a:xfrm flipV="1">
            <a:off x="1178083" y="1333728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18C9DF2-3503-FBFC-AAC8-D289F489A475}"/>
              </a:ext>
            </a:extLst>
          </p:cNvPr>
          <p:cNvCxnSpPr>
            <a:cxnSpLocks/>
            <a:endCxn id="26" idx="4"/>
          </p:cNvCxnSpPr>
          <p:nvPr/>
        </p:nvCxnSpPr>
        <p:spPr>
          <a:xfrm flipV="1">
            <a:off x="1184055" y="3498715"/>
            <a:ext cx="0" cy="634249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ross 24">
            <a:extLst>
              <a:ext uri="{FF2B5EF4-FFF2-40B4-BE49-F238E27FC236}">
                <a16:creationId xmlns:a16="http://schemas.microsoft.com/office/drawing/2014/main" id="{6193C903-E4FA-5574-20BA-CCB353F847EA}"/>
              </a:ext>
            </a:extLst>
          </p:cNvPr>
          <p:cNvSpPr/>
          <p:nvPr/>
        </p:nvSpPr>
        <p:spPr>
          <a:xfrm rot="2663349">
            <a:off x="932027" y="3540178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D1430BB-C56A-846D-733D-099C0EC193D3}"/>
              </a:ext>
            </a:extLst>
          </p:cNvPr>
          <p:cNvSpPr/>
          <p:nvPr/>
        </p:nvSpPr>
        <p:spPr>
          <a:xfrm>
            <a:off x="827654" y="2785913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0BD256E-56B8-37BA-4DFE-4563728B8296}"/>
              </a:ext>
            </a:extLst>
          </p:cNvPr>
          <p:cNvSpPr/>
          <p:nvPr/>
        </p:nvSpPr>
        <p:spPr>
          <a:xfrm>
            <a:off x="810231" y="2498433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A3A9214-E349-E71D-2887-BC857B2D5FCA}"/>
              </a:ext>
            </a:extLst>
          </p:cNvPr>
          <p:cNvSpPr/>
          <p:nvPr/>
        </p:nvSpPr>
        <p:spPr>
          <a:xfrm>
            <a:off x="1022616" y="1996943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</p:spTree>
    <p:extLst>
      <p:ext uri="{BB962C8B-B14F-4D97-AF65-F5344CB8AC3E}">
        <p14:creationId xmlns:p14="http://schemas.microsoft.com/office/powerpoint/2010/main" val="1046345157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Electricity North West">
      <a:dk1>
        <a:srgbClr val="00245D"/>
      </a:dk1>
      <a:lt1>
        <a:srgbClr val="FFFFFF"/>
      </a:lt1>
      <a:dk2>
        <a:srgbClr val="7AC143"/>
      </a:dk2>
      <a:lt2>
        <a:srgbClr val="6CADDF"/>
      </a:lt2>
      <a:accent1>
        <a:srgbClr val="9C7DB9"/>
      </a:accent1>
      <a:accent2>
        <a:srgbClr val="F58426"/>
      </a:accent2>
      <a:accent3>
        <a:srgbClr val="DB0962"/>
      </a:accent3>
      <a:accent4>
        <a:srgbClr val="22BCB9"/>
      </a:accent4>
      <a:accent5>
        <a:srgbClr val="5F6062"/>
      </a:accent5>
      <a:accent6>
        <a:srgbClr val="A1A1A4"/>
      </a:accent6>
      <a:hlink>
        <a:srgbClr val="00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>
        <a:normAutofit fontScale="55000" lnSpcReduction="20000"/>
      </a:bodyPr>
      <a:lstStyle>
        <a:defPPr algn="ctr">
          <a:defRPr sz="2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rmAutofit fontScale="92500"/>
      </a:bodyPr>
      <a:lstStyle>
        <a:defPPr algn="l"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E0E29483-8EA5-4ADD-B479-6902E1B42CCC}" vid="{7408FBA9-D226-4B1B-BC38-6F9E380F2C19}"/>
    </a:ext>
  </a:extLst>
</a:theme>
</file>

<file path=ppt/theme/theme2.xml><?xml version="1.0" encoding="utf-8"?>
<a:theme xmlns:a="http://schemas.openxmlformats.org/drawingml/2006/main" name="Green">
  <a:themeElements>
    <a:clrScheme name="Electricity North West">
      <a:dk1>
        <a:srgbClr val="00245D"/>
      </a:dk1>
      <a:lt1>
        <a:srgbClr val="FFFFFF"/>
      </a:lt1>
      <a:dk2>
        <a:srgbClr val="7AC143"/>
      </a:dk2>
      <a:lt2>
        <a:srgbClr val="6CADDF"/>
      </a:lt2>
      <a:accent1>
        <a:srgbClr val="9C7DB9"/>
      </a:accent1>
      <a:accent2>
        <a:srgbClr val="F58426"/>
      </a:accent2>
      <a:accent3>
        <a:srgbClr val="DB0962"/>
      </a:accent3>
      <a:accent4>
        <a:srgbClr val="22BCB9"/>
      </a:accent4>
      <a:accent5>
        <a:srgbClr val="5F6062"/>
      </a:accent5>
      <a:accent6>
        <a:srgbClr val="A1A1A4"/>
      </a:accent6>
      <a:hlink>
        <a:srgbClr val="00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>
        <a:normAutofit fontScale="55000" lnSpcReduction="20000"/>
      </a:bodyPr>
      <a:lstStyle>
        <a:defPPr algn="ctr">
          <a:defRPr sz="2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rmAutofit fontScale="92500"/>
      </a:bodyPr>
      <a:lstStyle>
        <a:defPPr algn="l"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E0E29483-8EA5-4ADD-B479-6902E1B42CCC}" vid="{BBA40C27-501D-463F-9BCE-DE995729FAA3}"/>
    </a:ext>
  </a:extLst>
</a:theme>
</file>

<file path=ppt/theme/theme3.xml><?xml version="1.0" encoding="utf-8"?>
<a:theme xmlns:a="http://schemas.openxmlformats.org/drawingml/2006/main" name="Grey">
  <a:themeElements>
    <a:clrScheme name="Electricity North West">
      <a:dk1>
        <a:srgbClr val="00245D"/>
      </a:dk1>
      <a:lt1>
        <a:srgbClr val="FFFFFF"/>
      </a:lt1>
      <a:dk2>
        <a:srgbClr val="7AC143"/>
      </a:dk2>
      <a:lt2>
        <a:srgbClr val="6CADDF"/>
      </a:lt2>
      <a:accent1>
        <a:srgbClr val="9C7DB9"/>
      </a:accent1>
      <a:accent2>
        <a:srgbClr val="F58426"/>
      </a:accent2>
      <a:accent3>
        <a:srgbClr val="DB0962"/>
      </a:accent3>
      <a:accent4>
        <a:srgbClr val="22BCB9"/>
      </a:accent4>
      <a:accent5>
        <a:srgbClr val="5F6062"/>
      </a:accent5>
      <a:accent6>
        <a:srgbClr val="A1A1A4"/>
      </a:accent6>
      <a:hlink>
        <a:srgbClr val="00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>
        <a:normAutofit fontScale="55000" lnSpcReduction="20000"/>
      </a:bodyPr>
      <a:lstStyle>
        <a:defPPr algn="ctr">
          <a:defRPr sz="2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rmAutofit fontScale="92500"/>
      </a:bodyPr>
      <a:lstStyle>
        <a:defPPr algn="l"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E0E29483-8EA5-4ADD-B479-6902E1B42CCC}" vid="{ED346EF8-6519-43E4-B08B-92B2D07C214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116ec7b2c046121e5d97f2ed6cb5b990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34e15bc1c48583597b93b37a0d9800cc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049322E-CC80-4EA8-BE86-1FFDD52D8D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735f37-f050-41e5-8a5e-d82ee095ed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852361F-6A31-4000-9716-A835575D0411}">
  <ds:schemaRefs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b2735f37-f050-41e5-8a5e-d82ee095ede3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EE30B6E-11FC-4FA2-B419-CF8D025199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67</TotalTime>
  <Words>467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Blue</vt:lpstr>
      <vt:lpstr>Green</vt:lpstr>
      <vt:lpstr>Grey</vt:lpstr>
      <vt:lpstr>Site-Specific Shared Network Asset Categories</vt:lpstr>
      <vt:lpstr>Background</vt:lpstr>
      <vt:lpstr>The issue</vt:lpstr>
      <vt:lpstr>Legal text definitions</vt:lpstr>
      <vt:lpstr>DCUSA Illustrations</vt:lpstr>
      <vt:lpstr>Illustration detail</vt:lpstr>
    </vt:vector>
  </TitlesOfParts>
  <Company>Electricity North West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Barker, Chris</dc:creator>
  <cp:lastModifiedBy>Richard Colwill</cp:lastModifiedBy>
  <cp:revision>3</cp:revision>
  <dcterms:created xsi:type="dcterms:W3CDTF">2025-05-13T12:45:35Z</dcterms:created>
  <dcterms:modified xsi:type="dcterms:W3CDTF">2025-08-29T11:49:28Z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</Properties>
</file>